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4" r:id="rId6"/>
    <p:sldId id="259" r:id="rId7"/>
    <p:sldId id="260" r:id="rId8"/>
    <p:sldId id="261" r:id="rId9"/>
    <p:sldId id="263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4C20CB-10B3-EE2B-6BAF-2814367EDBF2}" v="12" dt="2025-06-19T03:28:57.667"/>
    <p1510:client id="{9CA3B15D-32F3-ABB1-3E48-CFDB76A33B89}" v="174" dt="2025-06-18T02:21:00.143"/>
    <p1510:client id="{CEEC2C55-B19E-2C25-62C5-D2212E0386F4}" v="65" dt="2025-06-17T20:15:55.8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2.jpeg>
</file>

<file path=ppt/media/image3.png>
</file>

<file path=ppt/media/image4.jpe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blogs.upm.es/observatoriogate/2017/06/19/creando-nuestras-webs-educativas-con-bootstrap/" TargetMode="External"/><Relationship Id="rId3" Type="http://schemas.openxmlformats.org/officeDocument/2006/relationships/hyperlink" Target="http://luizricardo.org/tag/css/" TargetMode="External"/><Relationship Id="rId7" Type="http://schemas.openxmlformats.org/officeDocument/2006/relationships/image" Target="../media/image12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JavaScript-logo.png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9144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Mesa com vários pratos de comida&#10;&#10;O conteúdo gerado por IA pode estar incorreto.">
            <a:extLst>
              <a:ext uri="{FF2B5EF4-FFF2-40B4-BE49-F238E27FC236}">
                <a16:creationId xmlns:a16="http://schemas.microsoft.com/office/drawing/2014/main" id="{E538C583-622E-6CFC-8268-289BB0E7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999" b="-2"/>
          <a:stretch>
            <a:fillRect/>
          </a:stretch>
        </p:blipFill>
        <p:spPr>
          <a:xfrm>
            <a:off x="20" y="1"/>
            <a:ext cx="9143980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863" y="5234320"/>
            <a:ext cx="5198489" cy="752217"/>
          </a:xfrm>
        </p:spPr>
        <p:txBody>
          <a:bodyPr anchor="b">
            <a:normAutofit/>
          </a:bodyPr>
          <a:lstStyle/>
          <a:p>
            <a:pPr algn="l"/>
            <a:r>
              <a:rPr lang="pt-BR" sz="31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/>
              </a:rPr>
              <a:t>Projeto A3: Nutri Fácil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864" y="6059086"/>
            <a:ext cx="5198489" cy="3497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pt-BR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/>
              </a:rPr>
              <a:t>Plataforma de Nutrição e Bem-Estar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ida em uma mesa">
            <a:extLst>
              <a:ext uri="{FF2B5EF4-FFF2-40B4-BE49-F238E27FC236}">
                <a16:creationId xmlns:a16="http://schemas.microsoft.com/office/drawing/2014/main" id="{70AB9F69-3806-5627-360E-3CF8C9E4D8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925" r="77" b="-1"/>
          <a:stretch>
            <a:fillRect/>
          </a:stretch>
        </p:blipFill>
        <p:spPr>
          <a:xfrm>
            <a:off x="3082595" y="10"/>
            <a:ext cx="6061405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9285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11665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3B2C7-073B-3C73-5FF6-BA7F21285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85" y="1122363"/>
            <a:ext cx="301752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b="1" i="1" dirty="0">
                <a:latin typeface="Times New Roman"/>
                <a:cs typeface="Times New Roman"/>
              </a:rPr>
              <a:t>OBRIGADO!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30175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589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271" y="-1"/>
            <a:ext cx="9144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394216-EDD5-006B-6C2F-3430F9142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2776" y="609600"/>
            <a:ext cx="2696758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400" b="1" i="1" err="1">
                <a:latin typeface="Times New Roman"/>
                <a:cs typeface="Times New Roman"/>
              </a:rPr>
              <a:t>Desenvolvido</a:t>
            </a:r>
            <a:r>
              <a:rPr lang="en-US" sz="3400" b="1" i="1" dirty="0">
                <a:latin typeface="Times New Roman"/>
                <a:cs typeface="Times New Roman"/>
              </a:rPr>
              <a:t> </a:t>
            </a:r>
            <a:r>
              <a:rPr lang="en-US" sz="3400" b="1" i="1" err="1">
                <a:latin typeface="Times New Roman"/>
                <a:cs typeface="Times New Roman"/>
              </a:rPr>
              <a:t>por</a:t>
            </a:r>
            <a:r>
              <a:rPr lang="en-US" sz="3400" b="1" i="1" dirty="0">
                <a:latin typeface="Times New Roman"/>
                <a:cs typeface="Times New Roman"/>
              </a:rPr>
              <a:t>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CC3C94-45B2-A3D5-C299-84A1BAA76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2775" y="2194102"/>
            <a:ext cx="2369056" cy="39085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Israel Silva Fonseca - 4231922100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Marcio Henrique Palhares De Lima - 422141544 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Henrique Vieira Martins – 42115818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>
                <a:solidFill>
                  <a:schemeClr val="tx1"/>
                </a:solidFill>
              </a:rPr>
              <a:t>Breno Vinícius Oliveira Sousa - 42123877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>
              <a:solidFill>
                <a:schemeClr val="tx1"/>
              </a:solidFill>
            </a:endParaRPr>
          </a:p>
        </p:txBody>
      </p:sp>
      <p:pic>
        <p:nvPicPr>
          <p:cNvPr id="4" name="Imagem 3" descr="Frutas e verduras&#10;&#10;O conteúdo gerado por IA pode estar incorreto.">
            <a:extLst>
              <a:ext uri="{FF2B5EF4-FFF2-40B4-BE49-F238E27FC236}">
                <a16:creationId xmlns:a16="http://schemas.microsoft.com/office/drawing/2014/main" id="{FA5DA18C-132D-21DB-9A52-70CE292437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666" r="10851" b="-1"/>
          <a:stretch>
            <a:fillRect/>
          </a:stretch>
        </p:blipFill>
        <p:spPr>
          <a:xfrm>
            <a:off x="3711141" y="1"/>
            <a:ext cx="5432859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31259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351564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556" y="1096869"/>
            <a:ext cx="2712684" cy="6139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800" b="1" i="1" kern="1200" err="1">
                <a:latin typeface="Times New Roman"/>
                <a:cs typeface="Times New Roman"/>
              </a:rPr>
              <a:t>Introdução</a:t>
            </a:r>
            <a:endParaRPr lang="en-US" sz="3800" b="1" i="1" kern="1200">
              <a:latin typeface="Times New Roman"/>
              <a:cs typeface="Times New Roman"/>
            </a:endParaRPr>
          </a:p>
        </p:txBody>
      </p:sp>
      <p:pic>
        <p:nvPicPr>
          <p:cNvPr id="4" name="Picture 3" descr="photo-1546069901-ba9599a7e63c.jpe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553" r="17237"/>
          <a:stretch>
            <a:fillRect/>
          </a:stretch>
        </p:blipFill>
        <p:spPr>
          <a:xfrm>
            <a:off x="4713674" y="578738"/>
            <a:ext cx="3697765" cy="567054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28600" y="2333297"/>
            <a:ext cx="3464715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O </a:t>
            </a:r>
            <a:r>
              <a:rPr lang="en-US" sz="1800" err="1">
                <a:latin typeface="Times New Roman"/>
                <a:cs typeface="Times New Roman"/>
              </a:rPr>
              <a:t>projeto</a:t>
            </a:r>
            <a:r>
              <a:rPr lang="en-US" sz="1800" dirty="0">
                <a:latin typeface="Times New Roman"/>
                <a:cs typeface="Times New Roman"/>
              </a:rPr>
              <a:t> Nutri </a:t>
            </a:r>
            <a:r>
              <a:rPr lang="en-US" sz="1800" err="1">
                <a:latin typeface="Times New Roman"/>
                <a:cs typeface="Times New Roman"/>
              </a:rPr>
              <a:t>Fácil</a:t>
            </a:r>
            <a:r>
              <a:rPr lang="en-US" sz="1800" dirty="0">
                <a:latin typeface="Times New Roman"/>
                <a:cs typeface="Times New Roman"/>
              </a:rPr>
              <a:t> é </a:t>
            </a:r>
            <a:r>
              <a:rPr lang="en-US" sz="1800" err="1">
                <a:latin typeface="Times New Roman"/>
                <a:cs typeface="Times New Roman"/>
              </a:rPr>
              <a:t>uma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plataforma</a:t>
            </a:r>
            <a:r>
              <a:rPr lang="en-US" sz="1800" dirty="0">
                <a:latin typeface="Times New Roman"/>
                <a:cs typeface="Times New Roman"/>
              </a:rPr>
              <a:t> digital </a:t>
            </a:r>
            <a:r>
              <a:rPr lang="en-US" sz="1800" err="1">
                <a:latin typeface="Times New Roman"/>
                <a:cs typeface="Times New Roman"/>
              </a:rPr>
              <a:t>voltada</a:t>
            </a:r>
            <a:r>
              <a:rPr lang="en-US" sz="1800" dirty="0">
                <a:latin typeface="Times New Roman"/>
                <a:cs typeface="Times New Roman"/>
              </a:rPr>
              <a:t> à </a:t>
            </a:r>
            <a:r>
              <a:rPr lang="en-US" sz="1800" err="1">
                <a:latin typeface="Times New Roman"/>
                <a:cs typeface="Times New Roman"/>
              </a:rPr>
              <a:t>nutrição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promoção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hábitos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saudáveis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  <a:endParaRPr lang="pt-BR" sz="1800">
              <a:latin typeface="Times New Roman"/>
              <a:cs typeface="Times New Roman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Ela </a:t>
            </a:r>
            <a:r>
              <a:rPr lang="en-US" sz="1800" dirty="0" err="1">
                <a:latin typeface="Times New Roman"/>
                <a:cs typeface="Times New Roman"/>
              </a:rPr>
              <a:t>foi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idealizada</a:t>
            </a:r>
            <a:r>
              <a:rPr lang="en-US" sz="1800" dirty="0">
                <a:latin typeface="Times New Roman"/>
                <a:cs typeface="Times New Roman"/>
              </a:rPr>
              <a:t> para </a:t>
            </a:r>
            <a:r>
              <a:rPr lang="en-US" sz="1800" dirty="0" err="1">
                <a:latin typeface="Times New Roman"/>
                <a:cs typeface="Times New Roman"/>
              </a:rPr>
              <a:t>ajudar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usuários</a:t>
            </a:r>
            <a:r>
              <a:rPr lang="en-US" sz="1800" dirty="0">
                <a:latin typeface="Times New Roman"/>
                <a:cs typeface="Times New Roman"/>
              </a:rPr>
              <a:t> a </a:t>
            </a:r>
            <a:r>
              <a:rPr lang="en-US" sz="1800" dirty="0" err="1">
                <a:latin typeface="Times New Roman"/>
                <a:cs typeface="Times New Roman"/>
              </a:rPr>
              <a:t>atingirem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seus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objetivos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físicos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dirty="0" err="1">
                <a:latin typeface="Times New Roman"/>
                <a:cs typeface="Times New Roman"/>
              </a:rPr>
              <a:t>manterem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uma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alimentação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dirty="0" err="1">
                <a:latin typeface="Times New Roman"/>
                <a:cs typeface="Times New Roman"/>
              </a:rPr>
              <a:t>equilibrada</a:t>
            </a:r>
            <a:r>
              <a:rPr lang="en-US" sz="1800" dirty="0">
                <a:latin typeface="Times New Roman"/>
                <a:cs typeface="Times New Roman"/>
              </a:rPr>
              <a:t>.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A </a:t>
            </a:r>
            <a:r>
              <a:rPr lang="en-US" sz="1800" err="1">
                <a:latin typeface="Times New Roman"/>
                <a:cs typeface="Times New Roman"/>
              </a:rPr>
              <a:t>proposta</a:t>
            </a:r>
            <a:r>
              <a:rPr lang="en-US" sz="1800" dirty="0">
                <a:latin typeface="Times New Roman"/>
                <a:cs typeface="Times New Roman"/>
              </a:rPr>
              <a:t> é </a:t>
            </a:r>
            <a:r>
              <a:rPr lang="en-US" sz="1800" err="1">
                <a:latin typeface="Times New Roman"/>
                <a:cs typeface="Times New Roman"/>
              </a:rPr>
              <a:t>criar</a:t>
            </a:r>
            <a:r>
              <a:rPr lang="en-US" sz="1800" dirty="0">
                <a:latin typeface="Times New Roman"/>
                <a:cs typeface="Times New Roman"/>
              </a:rPr>
              <a:t> um </a:t>
            </a:r>
            <a:r>
              <a:rPr lang="en-US" sz="1800" err="1">
                <a:latin typeface="Times New Roman"/>
                <a:cs typeface="Times New Roman"/>
              </a:rPr>
              <a:t>ambiente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acessível</a:t>
            </a:r>
            <a:r>
              <a:rPr lang="en-US" sz="1800" dirty="0">
                <a:latin typeface="Times New Roman"/>
                <a:cs typeface="Times New Roman"/>
              </a:rPr>
              <a:t>, </a:t>
            </a:r>
            <a:r>
              <a:rPr lang="en-US" sz="1800" err="1">
                <a:latin typeface="Times New Roman"/>
                <a:cs typeface="Times New Roman"/>
              </a:rPr>
              <a:t>prático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confiável</a:t>
            </a:r>
            <a:r>
              <a:rPr lang="en-US" sz="1800" dirty="0">
                <a:latin typeface="Times New Roman"/>
                <a:cs typeface="Times New Roman"/>
              </a:rPr>
              <a:t> para </a:t>
            </a:r>
            <a:r>
              <a:rPr lang="en-US" sz="1800" err="1">
                <a:latin typeface="Times New Roman"/>
                <a:cs typeface="Times New Roman"/>
              </a:rPr>
              <a:t>acompanhamento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personalizado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planos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lang="en-US" sz="1800" err="1">
                <a:latin typeface="Times New Roman"/>
                <a:cs typeface="Times New Roman"/>
              </a:rPr>
              <a:t>alimentares</a:t>
            </a:r>
            <a:r>
              <a:rPr lang="en-US" sz="1800" dirty="0">
                <a:latin typeface="Times New Roman"/>
                <a:cs typeface="Times New Roman"/>
              </a:rPr>
              <a:t> e </a:t>
            </a:r>
            <a:r>
              <a:rPr lang="en-US" sz="1800" err="1">
                <a:latin typeface="Times New Roman"/>
                <a:cs typeface="Times New Roman"/>
              </a:rPr>
              <a:t>rotinas</a:t>
            </a:r>
            <a:r>
              <a:rPr lang="en-US" sz="1800" dirty="0">
                <a:latin typeface="Times New Roman"/>
                <a:cs typeface="Times New Roman"/>
              </a:rPr>
              <a:t> de </a:t>
            </a:r>
            <a:r>
              <a:rPr lang="en-US" sz="1800" err="1">
                <a:latin typeface="Times New Roman"/>
                <a:cs typeface="Times New Roman"/>
              </a:rPr>
              <a:t>exercícios</a:t>
            </a:r>
            <a:r>
              <a:rPr lang="en-US" sz="1800" dirty="0">
                <a:latin typeface="Times New Roman"/>
                <a:cs typeface="Times New Roman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60" y="1555750"/>
            <a:ext cx="3932633" cy="717549"/>
          </a:xfrm>
        </p:spPr>
        <p:txBody>
          <a:bodyPr anchor="b">
            <a:normAutofit/>
          </a:bodyPr>
          <a:lstStyle/>
          <a:p>
            <a:r>
              <a:rPr lang="pt-BR" sz="3100" b="1" i="1">
                <a:latin typeface="Times New Roman"/>
                <a:cs typeface="Times New Roman"/>
              </a:rPr>
              <a:t>Motivação</a:t>
            </a:r>
            <a:endParaRPr lang="pt-BR" sz="3100" b="1" i="1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0" y="2614613"/>
            <a:ext cx="3875483" cy="35909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600" dirty="0">
                <a:latin typeface="Times New Roman"/>
                <a:cs typeface="Times New Roman"/>
              </a:rPr>
              <a:t>O crescente interesse por qualidade de vida, alimentação saudável e prática de atividades físicas impulsionou o desenvolvimento do Nutri Fácil. </a:t>
            </a:r>
            <a:endParaRPr lang="pt-BR" sz="1600" dirty="0">
              <a:latin typeface="Times New Roman"/>
              <a:ea typeface="Calibri"/>
              <a:cs typeface="Times New Roman"/>
            </a:endParaRPr>
          </a:p>
          <a:p>
            <a:r>
              <a:rPr lang="pt-BR" sz="1600" dirty="0">
                <a:latin typeface="Times New Roman"/>
                <a:cs typeface="Times New Roman"/>
              </a:rPr>
              <a:t>A falta de soluções acessíveis e personalizadas motivou a criação de uma plataforma simples, responsiva e eficaz para diversos perfis de usuários.</a:t>
            </a:r>
            <a:endParaRPr lang="pt-BR" sz="1600" dirty="0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5" name="Picture 4" descr="Tigela de cereais">
            <a:extLst>
              <a:ext uri="{FF2B5EF4-FFF2-40B4-BE49-F238E27FC236}">
                <a16:creationId xmlns:a16="http://schemas.microsoft.com/office/drawing/2014/main" id="{7EBC60D4-1EE9-4903-197F-1AA60AE9C5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57" r="27836" b="-2"/>
          <a:stretch>
            <a:fillRect/>
          </a:stretch>
        </p:blipFill>
        <p:spPr>
          <a:xfrm>
            <a:off x="4291152" y="1"/>
            <a:ext cx="4852848" cy="6856412"/>
          </a:xfrm>
          <a:custGeom>
            <a:avLst/>
            <a:gdLst/>
            <a:ahLst/>
            <a:cxnLst/>
            <a:rect l="l" t="t" r="r" b="b"/>
            <a:pathLst>
              <a:path w="6470464" h="6856412">
                <a:moveTo>
                  <a:pt x="0" y="0"/>
                </a:moveTo>
                <a:lnTo>
                  <a:pt x="6470464" y="0"/>
                </a:lnTo>
                <a:lnTo>
                  <a:pt x="6470464" y="6856412"/>
                </a:lnTo>
                <a:lnTo>
                  <a:pt x="753" y="6856412"/>
                </a:lnTo>
                <a:lnTo>
                  <a:pt x="83736" y="6682434"/>
                </a:lnTo>
                <a:cubicBezTo>
                  <a:pt x="534353" y="5654674"/>
                  <a:pt x="777103" y="4561946"/>
                  <a:pt x="777103" y="3428997"/>
                </a:cubicBezTo>
                <a:cubicBezTo>
                  <a:pt x="777103" y="2296047"/>
                  <a:pt x="534353" y="1203318"/>
                  <a:pt x="83736" y="175558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E11AF-5A05-2B46-68B1-61A7FEB5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628" y="-196668"/>
            <a:ext cx="8229600" cy="1143000"/>
          </a:xfrm>
        </p:spPr>
        <p:txBody>
          <a:bodyPr>
            <a:normAutofit/>
          </a:bodyPr>
          <a:lstStyle/>
          <a:p>
            <a:r>
              <a:rPr lang="pt-BR" sz="2800" b="1" i="1" dirty="0">
                <a:latin typeface="Times New Roman"/>
                <a:ea typeface="Calibri"/>
                <a:cs typeface="Calibri"/>
              </a:rPr>
              <a:t>Como Funciona?</a:t>
            </a:r>
            <a:endParaRPr lang="pt-BR" sz="2800" b="1" i="1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9036D-1BE2-14A4-C1C2-FD0857DA4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750" y="752112"/>
            <a:ext cx="4286250" cy="4829525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pt-BR" sz="2400" b="1" dirty="0">
                <a:latin typeface="Times New Roman"/>
                <a:ea typeface="+mn-lt"/>
                <a:cs typeface="+mn-lt"/>
              </a:rPr>
              <a:t>Cadastro do Usuário:</a:t>
            </a:r>
            <a:endParaRPr lang="pt-BR" sz="2400" i="1">
              <a:latin typeface="Times New Roman"/>
              <a:ea typeface="+mn-lt"/>
              <a:cs typeface="Times New Roman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 O usuário entra no site e preenche um perfil com informações como:</a:t>
            </a:r>
            <a:endParaRPr lang="pt-BR" sz="1800" i="1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pt-BR" sz="1800" b="1" i="1" dirty="0">
              <a:latin typeface="Times New Roman"/>
              <a:ea typeface="+mn-lt"/>
              <a:cs typeface="+mn-lt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Idade, peso, altura, sexo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Objetivo (emagrecer, ganhar massa)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Condicionamento Físico (Iniciante, Intermediário e Avançado)</a:t>
            </a: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Restrições alimentares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endParaRPr lang="pt-BR" sz="2000" dirty="0">
              <a:latin typeface="Times New Roman"/>
              <a:ea typeface="Calibri"/>
              <a:cs typeface="Calibri"/>
            </a:endParaRPr>
          </a:p>
          <a:p>
            <a:r>
              <a:rPr lang="pt-BR" sz="2000" b="1" dirty="0">
                <a:latin typeface="Times New Roman"/>
                <a:ea typeface="+mn-lt"/>
                <a:cs typeface="+mn-lt"/>
              </a:rPr>
              <a:t>Recebe Recomendações Personalizadas</a:t>
            </a:r>
            <a:endParaRPr lang="pt-BR" sz="2000" b="1" i="1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Com base nesse perfil, o sistema gera:</a:t>
            </a:r>
            <a:endParaRPr lang="pt-BR" sz="1800" b="1" i="1" dirty="0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endParaRPr lang="pt-BR" sz="1400" b="1" i="1" dirty="0">
              <a:latin typeface="Times New Roman"/>
              <a:ea typeface="+mn-lt"/>
              <a:cs typeface="+mn-lt"/>
            </a:endParaRP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TMB (Taxa Metabólica Basal), </a:t>
            </a:r>
            <a:r>
              <a:rPr lang="pt-BR" sz="1600" dirty="0">
                <a:latin typeface="Times New Roman"/>
                <a:ea typeface="+mn-lt"/>
                <a:cs typeface="+mn-lt"/>
              </a:rPr>
              <a:t>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IMC (Índice de Massa Corporal) </a:t>
            </a:r>
            <a:r>
              <a:rPr lang="pt-BR" sz="1600" dirty="0">
                <a:latin typeface="Times New Roman"/>
                <a:ea typeface="+mn-lt"/>
                <a:cs typeface="+mn-lt"/>
              </a:rPr>
              <a:t>e seu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 Consumo de Água Diário</a:t>
            </a: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Um 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plano alimentar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ideal</a:t>
            </a:r>
            <a:endParaRPr lang="pt-BR" sz="1600" dirty="0">
              <a:latin typeface="Times New Roman"/>
              <a:ea typeface="Calibri"/>
              <a:cs typeface="Calibri"/>
            </a:endParaRPr>
          </a:p>
          <a:p>
            <a:r>
              <a:rPr lang="pt-BR" sz="1600" dirty="0">
                <a:latin typeface="Times New Roman"/>
                <a:ea typeface="+mn-lt"/>
                <a:cs typeface="+mn-lt"/>
              </a:rPr>
              <a:t>Um </a:t>
            </a:r>
            <a:r>
              <a:rPr lang="pt-BR" sz="1600" b="1" dirty="0">
                <a:latin typeface="Times New Roman"/>
                <a:ea typeface="+mn-lt"/>
                <a:cs typeface="+mn-lt"/>
              </a:rPr>
              <a:t>treino personalizado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(em casa ou academia)</a:t>
            </a:r>
            <a:endParaRPr lang="pt-BR" sz="1600">
              <a:latin typeface="Times New Roman"/>
              <a:cs typeface="Times New Roman"/>
            </a:endParaRPr>
          </a:p>
          <a:p>
            <a:r>
              <a:rPr lang="pt-BR" sz="1600" b="1" dirty="0">
                <a:latin typeface="Times New Roman"/>
                <a:ea typeface="+mn-lt"/>
                <a:cs typeface="+mn-lt"/>
              </a:rPr>
              <a:t>Dicas e receitas saudáveis</a:t>
            </a:r>
            <a:r>
              <a:rPr lang="pt-BR" sz="1600" dirty="0">
                <a:latin typeface="Times New Roman"/>
                <a:ea typeface="+mn-lt"/>
                <a:cs typeface="+mn-lt"/>
              </a:rPr>
              <a:t> para o dia a dia</a:t>
            </a:r>
            <a:endParaRPr lang="pt-BR" sz="1600">
              <a:latin typeface="Times New Roman"/>
              <a:cs typeface="Times New Roman"/>
            </a:endParaRPr>
          </a:p>
          <a:p>
            <a:endParaRPr lang="pt-BR" sz="1600" dirty="0">
              <a:latin typeface="Times New Roman"/>
              <a:ea typeface="Calibri"/>
              <a:cs typeface="Calibri"/>
            </a:endParaRPr>
          </a:p>
          <a:p>
            <a:endParaRPr lang="pt-BR" sz="1800" dirty="0">
              <a:latin typeface="Times New Roman"/>
              <a:ea typeface="Calibri"/>
              <a:cs typeface="Times New Roman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021BAA-3E20-FCCC-F7A1-DF4EDA82932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4690372" y="363332"/>
            <a:ext cx="4121925" cy="47019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/>
            <a:endParaRPr lang="pt-BR" sz="1800" b="1" dirty="0">
              <a:latin typeface="Times New Roman"/>
              <a:ea typeface="+mn-lt"/>
              <a:cs typeface="+mn-lt"/>
            </a:endParaRPr>
          </a:p>
          <a:p>
            <a:r>
              <a:rPr lang="pt-BR" sz="2000" b="1" dirty="0">
                <a:latin typeface="Times New Roman"/>
                <a:ea typeface="+mn-lt"/>
                <a:cs typeface="+mn-lt"/>
              </a:rPr>
              <a:t>Área Premium (para assinantes)</a:t>
            </a:r>
            <a:endParaRPr lang="pt-BR" sz="2000" i="1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Quem assina tem acesso a:</a:t>
            </a:r>
            <a:endParaRPr lang="pt-BR" sz="1800" b="1" i="1" dirty="0">
              <a:latin typeface="Times New Roman"/>
              <a:ea typeface="Calibri"/>
              <a:cs typeface="Calibri"/>
            </a:endParaRPr>
          </a:p>
          <a:p>
            <a:pPr marL="0" indent="0">
              <a:buNone/>
            </a:pPr>
            <a:endParaRPr lang="pt-BR" sz="1800" b="1" i="1" dirty="0">
              <a:latin typeface="Times New Roman"/>
              <a:ea typeface="+mn-lt"/>
              <a:cs typeface="+mn-lt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Vídeos e conteúdos exclusivos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Artigos de especialistas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Planos mais detalhados</a:t>
            </a:r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dirty="0">
                <a:latin typeface="Times New Roman"/>
                <a:ea typeface="+mn-lt"/>
                <a:cs typeface="+mn-lt"/>
              </a:rPr>
              <a:t>Suporte com nutricionista</a:t>
            </a:r>
            <a:endParaRPr lang="pt-BR" sz="1800">
              <a:latin typeface="Times New Roman"/>
              <a:ea typeface="Calibri"/>
              <a:cs typeface="Calibri"/>
            </a:endParaRPr>
          </a:p>
          <a:p>
            <a:endParaRPr lang="pt-BR" sz="1800" dirty="0">
              <a:latin typeface="Times New Roman"/>
              <a:ea typeface="Calibri"/>
              <a:cs typeface="Calibri"/>
            </a:endParaRPr>
          </a:p>
          <a:p>
            <a:r>
              <a:rPr lang="pt-BR" sz="1800" b="1" dirty="0">
                <a:latin typeface="Times New Roman"/>
                <a:ea typeface="+mn-lt"/>
                <a:cs typeface="+mn-lt"/>
              </a:rPr>
              <a:t>Funciona em qualquer dispositivo</a:t>
            </a:r>
            <a:endParaRPr lang="pt-BR" sz="1800" dirty="0">
              <a:latin typeface="Times New Roman"/>
              <a:ea typeface="+mn-lt"/>
              <a:cs typeface="+mn-lt"/>
            </a:endParaRPr>
          </a:p>
          <a:p>
            <a:pPr marL="0" indent="0">
              <a:buNone/>
            </a:pPr>
            <a:br>
              <a:rPr lang="pt-BR" sz="1800" b="1" dirty="0">
                <a:latin typeface="Times New Roman"/>
                <a:ea typeface="+mn-lt"/>
                <a:cs typeface="+mn-lt"/>
              </a:rPr>
            </a:br>
            <a:r>
              <a:rPr lang="pt-BR" sz="1800" b="1" dirty="0">
                <a:latin typeface="Times New Roman"/>
                <a:ea typeface="+mn-lt"/>
                <a:cs typeface="+mn-lt"/>
              </a:rPr>
              <a:t> </a:t>
            </a:r>
            <a:r>
              <a:rPr lang="pt-BR" sz="1800" b="1" i="1" dirty="0">
                <a:latin typeface="Times New Roman"/>
                <a:ea typeface="+mn-lt"/>
                <a:cs typeface="+mn-lt"/>
              </a:rPr>
              <a:t>O site é responsivo: pode ser usado no celular, tablet ou computador.</a:t>
            </a:r>
            <a:endParaRPr lang="pt-BR" sz="1800" i="1">
              <a:latin typeface="Times New Roman"/>
              <a:ea typeface="Calibri"/>
              <a:cs typeface="Calibri"/>
            </a:endParaRPr>
          </a:p>
        </p:txBody>
      </p:sp>
      <p:pic>
        <p:nvPicPr>
          <p:cNvPr id="6" name="Imagem 5" descr="Tigela com salada e frutas&#10;&#10;O conteúdo gerado por IA pode estar incorreto.">
            <a:extLst>
              <a:ext uri="{FF2B5EF4-FFF2-40B4-BE49-F238E27FC236}">
                <a16:creationId xmlns:a16="http://schemas.microsoft.com/office/drawing/2014/main" id="{BDDC4C49-B2BB-681C-0A35-8CBA156BF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688" y="5067881"/>
            <a:ext cx="2733675" cy="15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59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341" y="365125"/>
            <a:ext cx="3630007" cy="1807305"/>
          </a:xfrm>
        </p:spPr>
        <p:txBody>
          <a:bodyPr>
            <a:normAutofit/>
          </a:bodyPr>
          <a:lstStyle/>
          <a:p>
            <a:r>
              <a:rPr lang="pt-BR" sz="3700" b="1" i="1">
                <a:latin typeface="Times New Roman"/>
                <a:cs typeface="Times New Roman"/>
              </a:rPr>
              <a:t>Desenvolvimento</a:t>
            </a:r>
            <a:endParaRPr lang="pt-BR" sz="3700" b="1" i="1">
              <a:latin typeface="Times New Roman"/>
              <a:ea typeface="Calibri"/>
              <a:cs typeface="Times New Roman"/>
            </a:endParaRPr>
          </a:p>
        </p:txBody>
      </p:sp>
      <p:pic>
        <p:nvPicPr>
          <p:cNvPr id="4" name="Picture 3" descr="photo-1521737604893-d14cc237f11d.jpeg"/>
          <p:cNvPicPr>
            <a:picLocks noChangeAspect="1"/>
          </p:cNvPicPr>
          <p:nvPr/>
        </p:nvPicPr>
        <p:blipFill>
          <a:blip r:embed="rId2"/>
          <a:srcRect l="19507" r="36679" b="2"/>
          <a:stretch>
            <a:fillRect/>
          </a:stretch>
        </p:blipFill>
        <p:spPr>
          <a:xfrm>
            <a:off x="20" y="10"/>
            <a:ext cx="4587406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4885341" y="2333297"/>
            <a:ext cx="3630007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700" dirty="0">
                <a:latin typeface="Times New Roman"/>
                <a:cs typeface="Times New Roman"/>
              </a:rPr>
              <a:t>O desenvolvimento foi dividido em etapas: </a:t>
            </a:r>
            <a:r>
              <a:rPr lang="pt-BR" sz="1700" b="1" i="1" dirty="0">
                <a:latin typeface="Times New Roman"/>
                <a:cs typeface="Times New Roman"/>
              </a:rPr>
              <a:t>Planejamento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Criação do Layout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Codificação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i="1" dirty="0">
                <a:latin typeface="Times New Roman"/>
                <a:cs typeface="Times New Roman"/>
              </a:rPr>
              <a:t>Testes e Lançamento</a:t>
            </a:r>
            <a:r>
              <a:rPr lang="pt-BR" sz="1700" dirty="0">
                <a:latin typeface="Times New Roman"/>
                <a:cs typeface="Times New Roman"/>
              </a:rPr>
              <a:t>. </a:t>
            </a:r>
          </a:p>
          <a:p>
            <a:r>
              <a:rPr lang="pt-BR" sz="1700" dirty="0">
                <a:latin typeface="Times New Roman"/>
                <a:cs typeface="Times New Roman"/>
              </a:rPr>
              <a:t>Tecnologias utilizadas incluíram </a:t>
            </a:r>
            <a:r>
              <a:rPr lang="pt-BR" sz="1700" b="1" dirty="0">
                <a:latin typeface="Times New Roman"/>
                <a:cs typeface="Times New Roman"/>
              </a:rPr>
              <a:t>HTML5, CSS3 e </a:t>
            </a:r>
            <a:r>
              <a:rPr lang="pt-BR" sz="1700" b="1" dirty="0" err="1">
                <a:latin typeface="Times New Roman"/>
                <a:cs typeface="Times New Roman"/>
              </a:rPr>
              <a:t>Bootstrap</a:t>
            </a:r>
            <a:r>
              <a:rPr lang="pt-BR" sz="1700" dirty="0">
                <a:latin typeface="Times New Roman"/>
                <a:cs typeface="Times New Roman"/>
              </a:rPr>
              <a:t> no </a:t>
            </a:r>
            <a:r>
              <a:rPr lang="pt-BR" sz="1700" b="1" i="1" dirty="0" err="1">
                <a:latin typeface="Times New Roman"/>
                <a:cs typeface="Times New Roman"/>
              </a:rPr>
              <a:t>Frontend</a:t>
            </a:r>
            <a:r>
              <a:rPr lang="pt-BR" sz="1700" dirty="0">
                <a:latin typeface="Times New Roman"/>
                <a:cs typeface="Times New Roman"/>
              </a:rPr>
              <a:t>, </a:t>
            </a:r>
            <a:r>
              <a:rPr lang="pt-BR" sz="1700" b="1" dirty="0" err="1">
                <a:latin typeface="Times New Roman"/>
                <a:cs typeface="Times New Roman"/>
              </a:rPr>
              <a:t>JavaScript</a:t>
            </a:r>
            <a:r>
              <a:rPr lang="pt-BR" sz="1700" dirty="0">
                <a:latin typeface="Times New Roman"/>
                <a:cs typeface="Times New Roman"/>
              </a:rPr>
              <a:t> no </a:t>
            </a:r>
            <a:r>
              <a:rPr lang="pt-BR" sz="1700" b="1" i="1" dirty="0" err="1">
                <a:latin typeface="Times New Roman"/>
                <a:cs typeface="Times New Roman"/>
              </a:rPr>
              <a:t>Backend</a:t>
            </a:r>
            <a:r>
              <a:rPr lang="pt-BR" sz="1700" i="1" dirty="0">
                <a:latin typeface="Times New Roman"/>
                <a:cs typeface="Times New Roman"/>
              </a:rPr>
              <a:t> </a:t>
            </a:r>
            <a:r>
              <a:rPr lang="pt-BR" sz="1700" dirty="0">
                <a:latin typeface="Times New Roman"/>
                <a:cs typeface="Times New Roman"/>
              </a:rPr>
              <a:t>e uma </a:t>
            </a:r>
            <a:r>
              <a:rPr lang="pt-BR" sz="1700" b="1" i="1" dirty="0">
                <a:latin typeface="Times New Roman"/>
                <a:cs typeface="Times New Roman"/>
              </a:rPr>
              <a:t>Estrutura Modular</a:t>
            </a:r>
            <a:r>
              <a:rPr lang="pt-BR" sz="1700" dirty="0">
                <a:latin typeface="Times New Roman"/>
                <a:cs typeface="Times New Roman"/>
              </a:rPr>
              <a:t> </a:t>
            </a:r>
            <a:r>
              <a:rPr lang="pt-BR" sz="1700" b="1" dirty="0">
                <a:latin typeface="Times New Roman"/>
                <a:cs typeface="Times New Roman"/>
              </a:rPr>
              <a:t>escalável</a:t>
            </a:r>
            <a:r>
              <a:rPr lang="pt-BR" sz="1700" dirty="0">
                <a:latin typeface="Times New Roman"/>
                <a:cs typeface="Times New Roman"/>
              </a:rPr>
              <a:t>. </a:t>
            </a:r>
            <a:endParaRPr lang="pt-BR" sz="1700" dirty="0">
              <a:latin typeface="Times New Roman"/>
              <a:ea typeface="Calibri"/>
              <a:cs typeface="Times New Roman"/>
            </a:endParaRPr>
          </a:p>
          <a:p>
            <a:r>
              <a:rPr lang="pt-BR" sz="1700" dirty="0">
                <a:latin typeface="Times New Roman"/>
                <a:cs typeface="Times New Roman"/>
              </a:rPr>
              <a:t>A equipe trabalhou de forma colaborativa para garantir usabilidade, desempenho e confiabilidade.</a:t>
            </a:r>
            <a:endParaRPr lang="pt-BR" sz="1700" dirty="0"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pt-BR" sz="3500" b="1" i="1" dirty="0">
                <a:latin typeface="Times New Roman"/>
                <a:cs typeface="Times New Roman"/>
              </a:rPr>
              <a:t>Resultados</a:t>
            </a:r>
            <a:endParaRPr lang="pt-BR" sz="3500" b="1" i="1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pt-BR" sz="1700" dirty="0">
                <a:latin typeface="Times New Roman"/>
                <a:cs typeface="Times New Roman"/>
              </a:rPr>
              <a:t>A plataforma oferece planos de treino e alimentação personalizados, sugestões de receitas saudáveis, área exclusiva para assinantes e interface responsiva. </a:t>
            </a:r>
          </a:p>
          <a:p>
            <a:r>
              <a:rPr lang="pt-BR" sz="1700" dirty="0">
                <a:latin typeface="Times New Roman"/>
                <a:cs typeface="Times New Roman"/>
              </a:rPr>
              <a:t>Após testes, a versão inicial foi lançada com feedbacks positivos dos usuários, validando a proposta do projeto.</a:t>
            </a:r>
          </a:p>
        </p:txBody>
      </p:sp>
      <p:pic>
        <p:nvPicPr>
          <p:cNvPr id="4" name="Picture 3" descr="photo-1532619187608-e5375cab36aa.jpeg"/>
          <p:cNvPicPr>
            <a:picLocks noChangeAspect="1"/>
          </p:cNvPicPr>
          <p:nvPr/>
        </p:nvPicPr>
        <p:blipFill>
          <a:blip r:embed="rId2"/>
          <a:srcRect l="4157" r="51292" b="-2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pt-BR" sz="3500" b="1" i="1" dirty="0">
                <a:latin typeface="Times New Roman"/>
                <a:cs typeface="Times New Roman"/>
              </a:rPr>
              <a:t>Considerações Finais</a:t>
            </a:r>
            <a:endParaRPr lang="pt-BR" b="1" i="1" dirty="0">
              <a:latin typeface="Times New Roman"/>
              <a:ea typeface="Calibri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pt-BR" sz="1700"/>
              <a:t>O Nutri Fácil já se mostra uma solução promissora para promover bem-estar. </a:t>
            </a:r>
          </a:p>
          <a:p>
            <a:r>
              <a:rPr lang="pt-BR" sz="1700"/>
              <a:t>Com arquitetura flexível, estão previstas futuras melhorias como integração com APIs de saúde, vídeos interativos e chat com nutricionistas. </a:t>
            </a:r>
          </a:p>
          <a:p>
            <a:r>
              <a:rPr lang="pt-BR" sz="1700"/>
              <a:t>O projeto reforça o poder da tecnologia como aliada da saúde.</a:t>
            </a:r>
          </a:p>
        </p:txBody>
      </p:sp>
      <p:pic>
        <p:nvPicPr>
          <p:cNvPr id="4" name="Picture 3" descr="photo-1546069901-ba9599a7e63c.jpeg"/>
          <p:cNvPicPr>
            <a:picLocks noChangeAspect="1"/>
          </p:cNvPicPr>
          <p:nvPr/>
        </p:nvPicPr>
        <p:blipFill>
          <a:blip r:embed="rId2"/>
          <a:srcRect l="18588" r="14671"/>
          <a:stretch>
            <a:fillRect/>
          </a:stretch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B4D578A-F2C4-4EA9-A811-B48E66D63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9144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172352-2B14-5616-66D4-8ECB1494A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292" y="5279509"/>
            <a:ext cx="7280934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500" b="1" i="1" dirty="0">
                <a:latin typeface="Times New Roman"/>
                <a:cs typeface="Times New Roman"/>
              </a:rPr>
              <a:t>Tecnologias </a:t>
            </a:r>
            <a:r>
              <a:rPr lang="en-US" sz="3500" b="1" i="1" dirty="0" err="1">
                <a:latin typeface="Times New Roman"/>
                <a:cs typeface="Times New Roman"/>
              </a:rPr>
              <a:t>Utilizadas</a:t>
            </a:r>
            <a:endParaRPr lang="en-US" sz="3500" b="1" i="1" dirty="0">
              <a:latin typeface="Times New Roman"/>
              <a:cs typeface="Times New Roman"/>
            </a:endParaRPr>
          </a:p>
        </p:txBody>
      </p:sp>
      <p:pic>
        <p:nvPicPr>
          <p:cNvPr id="10" name="Imagem 9" descr="Logotipo&#10;&#10;O conteúdo gerado por IA pode estar incorreto.">
            <a:extLst>
              <a:ext uri="{FF2B5EF4-FFF2-40B4-BE49-F238E27FC236}">
                <a16:creationId xmlns:a16="http://schemas.microsoft.com/office/drawing/2014/main" id="{536DFAE0-D05B-E795-B9EC-DB1650ABB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8224" y="1370958"/>
            <a:ext cx="1822245" cy="2556135"/>
          </a:xfrm>
          <a:prstGeom prst="rect">
            <a:avLst/>
          </a:prstGeom>
        </p:spPr>
      </p:pic>
      <p:pic>
        <p:nvPicPr>
          <p:cNvPr id="13" name="Imagem 12" descr="powerpoint [ Download - Logo - icon ] png svg logo download">
            <a:extLst>
              <a:ext uri="{FF2B5EF4-FFF2-40B4-BE49-F238E27FC236}">
                <a16:creationId xmlns:a16="http://schemas.microsoft.com/office/drawing/2014/main" id="{2992380C-A101-B5F2-6351-95E0F02E11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1564" y="1737903"/>
            <a:ext cx="1822245" cy="1822245"/>
          </a:xfrm>
          <a:prstGeom prst="rect">
            <a:avLst/>
          </a:prstGeom>
        </p:spPr>
      </p:pic>
      <p:pic>
        <p:nvPicPr>
          <p:cNvPr id="4" name="Imagem 3" descr="Logotipo&#10;&#10;O conteúdo gerado por IA pode estar incorreto.">
            <a:extLst>
              <a:ext uri="{FF2B5EF4-FFF2-40B4-BE49-F238E27FC236}">
                <a16:creationId xmlns:a16="http://schemas.microsoft.com/office/drawing/2014/main" id="{4D31F904-80EB-8DE6-554F-7BDEE5F7A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694700" y="1737903"/>
            <a:ext cx="1822245" cy="1822245"/>
          </a:xfrm>
          <a:prstGeom prst="rect">
            <a:avLst/>
          </a:prstGeom>
        </p:spPr>
      </p:pic>
      <p:pic>
        <p:nvPicPr>
          <p:cNvPr id="3" name="Imagem 2" descr="Logotipo&#10;&#10;O conteúdo gerado por IA pode estar incorreto.">
            <a:extLst>
              <a:ext uri="{FF2B5EF4-FFF2-40B4-BE49-F238E27FC236}">
                <a16:creationId xmlns:a16="http://schemas.microsoft.com/office/drawing/2014/main" id="{5765F8C8-A5F4-F36A-9C4F-70A3D2F9FC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6757835" y="2049962"/>
            <a:ext cx="1822245" cy="11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741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Projeto A3: Nutri Fácil</vt:lpstr>
      <vt:lpstr>Desenvolvido por:</vt:lpstr>
      <vt:lpstr>Introdução</vt:lpstr>
      <vt:lpstr>Motivação</vt:lpstr>
      <vt:lpstr>Como Funciona?</vt:lpstr>
      <vt:lpstr>Desenvolvimento</vt:lpstr>
      <vt:lpstr>Resultados</vt:lpstr>
      <vt:lpstr>Considerações Finais</vt:lpstr>
      <vt:lpstr>Tecnologias Utilizadas</vt:lpstr>
      <vt:lpstr>OBRIGADO!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430</cp:revision>
  <dcterms:created xsi:type="dcterms:W3CDTF">2013-01-27T09:14:16Z</dcterms:created>
  <dcterms:modified xsi:type="dcterms:W3CDTF">2025-06-19T03:28:58Z</dcterms:modified>
  <cp:category/>
</cp:coreProperties>
</file>

<file path=docProps/thumbnail.jpeg>
</file>